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Nunito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Nunito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unito-italic.fntdata"/><Relationship Id="rId25" Type="http://schemas.openxmlformats.org/officeDocument/2006/relationships/font" Target="fonts/Nunito-bold.fntdata"/><Relationship Id="rId27" Type="http://schemas.openxmlformats.org/officeDocument/2006/relationships/font" Target="fonts/Nuni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3a140ba48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3a140ba48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46b708460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46b708460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 Tempo alto de resposta dos fluxos: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Como no projeto existiam outros sistemas com prioridades de consumo do serviço, não poderiamos afetar o funcionamento dos mesmos de modo que não tinhamos um tempo garantido de resposta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 Duplicação de serviços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Muitos projetos utilizam serviços semelhantes, pois compartilham de um um mesmo contexto.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 </a:t>
            </a:r>
            <a:r>
              <a:rPr lang="en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Tolerância a falhas em ecossistemas complexos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É muito mais complexo tornar um sistema fortemente acoplado resiliente a falhas. 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Nosso sistema tinha necessidade de consultar diversas fontes de dados em fluxos complexos e que não dependiam do funcionamento de todas;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Deploys custosos;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99bc725d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99bc725d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Sistema acessado tanto por celular quanto por web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Consumir dados de items de empresas e cruzar com dados retornados por um sistema que sabe os impostos para cada cidade e para cada transporte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 criar uma lista de compras pode demorar algunsq minutos para consolidar os dados~;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6b708460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46b708460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 Microserviços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Criando serviços com responsabilidades únicas (SRP), construidos independente de projeto de modo a gerar uma plataforma;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Tendo pequenos serviços com responsabilidade única é mais simples o tratamento de erros, pois os cenários de erro se tornam muito menos complexos;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 Mensageria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Conseguimos escalar a resposta da aplicação conforme o potencial consumo dos serviços;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Cria barreiras temporais de modo que conseguimos desacoplar cada um dos microserviços (módulos);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Os produtos não precisam conhecer os consumidores, de modo que é possível criar quantos consumidores quiser em projeto que tenha interesse no que é produzido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Torna o sistema resiliente a disponibilidade, pois a mensagem só é consumida quando existem </a:t>
            </a:r>
            <a:r>
              <a:rPr lang="en"/>
              <a:t>consumidores</a:t>
            </a:r>
            <a:r>
              <a:rPr lang="en"/>
              <a:t>, tornando a </a:t>
            </a:r>
            <a:r>
              <a:rPr lang="en"/>
              <a:t>indisponibilidade</a:t>
            </a:r>
            <a:r>
              <a:rPr lang="en"/>
              <a:t> de um consumidor tolerável;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Mensagens postadas não são perdidas;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46b708460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46b708460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Divisão por contexto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Pensar na responsabilidade do serviço de maneira generica sempre pensando em SRP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SRP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 ser escolhida a granularidade correta para os Microserviços, pois caso seja muito fina pode gerar um overhead de serviços, se for muito grossa pode gerar acoplamento de modo que não seja possível a reutilização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46b708460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46b708460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499016dd9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499016dd9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46b708460e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46b708460e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46b708460e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46b708460e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3a86993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3a86993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499bc725d4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499bc725d4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46b708460e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46b708460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Falar dos readmes documentação viva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Priorizamos sempre a construção dos contratos para facilitar integrações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Code review compartilhado entre todas as frentes que utilizam um mesmo microserviço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TraceId foi necessario para poder visualizar o fluxo completo de um request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Gestão de erros no rabbitmq foi feito através de um gestor de filas de erro, que facilitou a visualização e possibilitou republicações de mensagens quando o erro fosse transitório ou tratável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Foi decidido que existiria apenas um ponto de contato com o frontend, de modo que preferimos criar um monolito com as regras principais do negócio e controle da sessão do usuário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 gerador de apis permite que as apis sejam uniformes de modo que aliado a padronização de código seja simples varias equipes criarem micro serviços de facil manutenção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 evitar acoplamento forte entre projetos foi definido que não existiriam libs compartilhadas entre cada projeto. Objetos de dominio (DTO’s) e classes utilitárias seriam replicados ao longo dos micro serviços.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Gerador de apis gera muitas classes padrão e boilerplates, de modo que mesmo replicando código não existe necessáriamente um gasto adicional de tempo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499bc725d4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499bc725d4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499bc725d4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499bc725d4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499bc725d4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499bc725d4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46b708460e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46b708460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assincronissidade cria um fluxo mais complexo para entender quando visto de forma macro, tornando possível eventuais problemas de concorrencia.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Embora o processo onboarding seja facilitado pela documentação viva, não existe uma forma simples de demonstrar o fluxo compelto do projeto, tornando dificil a visualização macro do que acontece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Dificuldade da definição de metricas do bom funcionamento do projeto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46b708460e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46b708460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3a140ba48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3a140ba48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Relationship Id="rId4" Type="http://schemas.openxmlformats.org/officeDocument/2006/relationships/image" Target="../media/image25.png"/><Relationship Id="rId5" Type="http://schemas.openxmlformats.org/officeDocument/2006/relationships/image" Target="../media/image2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mailto:kim.ae09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Trabalhando com assincronismo em Microsserviços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Kim Aragon Escobar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Lucas Konrath Damaceno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"/>
          <p:cNvSpPr txBox="1"/>
          <p:nvPr>
            <p:ph type="title"/>
          </p:nvPr>
        </p:nvSpPr>
        <p:spPr>
          <a:xfrm>
            <a:off x="819150" y="5351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 Problema</a:t>
            </a:r>
            <a:endParaRPr/>
          </a:p>
        </p:txBody>
      </p:sp>
      <p:sp>
        <p:nvSpPr>
          <p:cNvPr id="134" name="Google Shape;134;p14"/>
          <p:cNvSpPr txBox="1"/>
          <p:nvPr>
            <p:ph idx="1" type="body"/>
          </p:nvPr>
        </p:nvSpPr>
        <p:spPr>
          <a:xfrm>
            <a:off x="819139" y="18520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Tempo alto de resposta dos fluxos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Duplicação de serviços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Tolerância</a:t>
            </a:r>
            <a:r>
              <a:rPr lang="en"/>
              <a:t> a falhas em ecossistemas complexos       </a:t>
            </a:r>
            <a:r>
              <a:rPr lang="en" sz="1050">
                <a:solidFill>
                  <a:srgbClr val="777777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¯\_(ツ)_/¯</a:t>
            </a:r>
            <a:endParaRPr/>
          </a:p>
        </p:txBody>
      </p:sp>
      <p:pic>
        <p:nvPicPr>
          <p:cNvPr id="135" name="Google Shape;13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6050" y="1756950"/>
            <a:ext cx="714375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5725" y="2738525"/>
            <a:ext cx="675025" cy="67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 txBox="1"/>
          <p:nvPr>
            <p:ph type="title"/>
          </p:nvPr>
        </p:nvSpPr>
        <p:spPr>
          <a:xfrm>
            <a:off x="647138" y="330553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Sistema Compras</a:t>
            </a:r>
            <a:endParaRPr/>
          </a:p>
        </p:txBody>
      </p:sp>
      <p:pic>
        <p:nvPicPr>
          <p:cNvPr id="142" name="Google Shape;14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1140" y="1016014"/>
            <a:ext cx="5661725" cy="36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type="title"/>
          </p:nvPr>
        </p:nvSpPr>
        <p:spPr>
          <a:xfrm>
            <a:off x="819150" y="35453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Solução</a:t>
            </a:r>
            <a:endParaRPr/>
          </a:p>
        </p:txBody>
      </p:sp>
      <p:sp>
        <p:nvSpPr>
          <p:cNvPr id="148" name="Google Shape;148;p16"/>
          <p:cNvSpPr txBox="1"/>
          <p:nvPr>
            <p:ph idx="1" type="body"/>
          </p:nvPr>
        </p:nvSpPr>
        <p:spPr>
          <a:xfrm>
            <a:off x="819175" y="1309125"/>
            <a:ext cx="7505700" cy="312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Microsserviços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Duplicação de serviços</a:t>
            </a:r>
            <a:endParaRPr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Tolerância a falhas em ecossistemas complexos</a:t>
            </a:r>
            <a:endParaRPr sz="13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Mensageria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Tempo alto de resposta dos fluxos</a:t>
            </a:r>
            <a:endParaRPr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Tolerância a falhas em ecossistemas complexos</a:t>
            </a:r>
            <a:endParaRPr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i="1" lang="en" sz="1300"/>
              <a:t>Baixo acoplamento</a:t>
            </a:r>
            <a:endParaRPr i="1" sz="1300"/>
          </a:p>
        </p:txBody>
      </p:sp>
      <p:pic>
        <p:nvPicPr>
          <p:cNvPr id="149" name="Google Shape;14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0188" y="354525"/>
            <a:ext cx="2005575" cy="200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3850" y="2951650"/>
            <a:ext cx="1818250" cy="18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7"/>
          <p:cNvSpPr txBox="1"/>
          <p:nvPr>
            <p:ph type="title"/>
          </p:nvPr>
        </p:nvSpPr>
        <p:spPr>
          <a:xfrm>
            <a:off x="560532" y="466909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Microserviços: Como dividir o problema em microsserviços?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7"/>
          <p:cNvSpPr txBox="1"/>
          <p:nvPr>
            <p:ph idx="1" type="body"/>
          </p:nvPr>
        </p:nvSpPr>
        <p:spPr>
          <a:xfrm>
            <a:off x="373215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Single </a:t>
            </a:r>
            <a:r>
              <a:rPr lang="en"/>
              <a:t>Responsibility</a:t>
            </a:r>
            <a:r>
              <a:rPr lang="en"/>
              <a:t> Principle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Divisão por contexto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Baixo acoplamento</a:t>
            </a:r>
            <a:endParaRPr/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4964" y="1706113"/>
            <a:ext cx="5749938" cy="301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8"/>
          <p:cNvSpPr txBox="1"/>
          <p:nvPr>
            <p:ph type="title"/>
          </p:nvPr>
        </p:nvSpPr>
        <p:spPr>
          <a:xfrm>
            <a:off x="523586" y="503854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Microserviços: Contrato</a:t>
            </a:r>
            <a:endParaRPr/>
          </a:p>
        </p:txBody>
      </p:sp>
      <p:sp>
        <p:nvSpPr>
          <p:cNvPr id="163" name="Google Shape;163;p18"/>
          <p:cNvSpPr txBox="1"/>
          <p:nvPr>
            <p:ph idx="1" type="body"/>
          </p:nvPr>
        </p:nvSpPr>
        <p:spPr>
          <a:xfrm>
            <a:off x="13606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Contratos bem definidos e </a:t>
            </a:r>
            <a:r>
              <a:rPr lang="en"/>
              <a:t>agnósticos aos consumidores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Lógica de negócio autocontida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164" name="Google Shape;16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7200" y="1770300"/>
            <a:ext cx="999300" cy="99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7676" y="3086150"/>
            <a:ext cx="1270300" cy="127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 txBox="1"/>
          <p:nvPr>
            <p:ph type="title"/>
          </p:nvPr>
        </p:nvSpPr>
        <p:spPr>
          <a:xfrm>
            <a:off x="509556" y="346836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Microserviços: Estado</a:t>
            </a:r>
            <a:endParaRPr/>
          </a:p>
        </p:txBody>
      </p:sp>
      <p:sp>
        <p:nvSpPr>
          <p:cNvPr id="171" name="Google Shape;171;p19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300"/>
              <a:buChar char="●"/>
            </a:pPr>
            <a:r>
              <a:rPr lang="en">
                <a:solidFill>
                  <a:srgbClr val="FF0000"/>
                </a:solidFill>
              </a:rPr>
              <a:t>Não ter estado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172" name="Google Shape;17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2575" y="1505475"/>
            <a:ext cx="5996250" cy="3257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"/>
          <p:cNvSpPr txBox="1"/>
          <p:nvPr>
            <p:ph type="title"/>
          </p:nvPr>
        </p:nvSpPr>
        <p:spPr>
          <a:xfrm>
            <a:off x="597477" y="513091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Message Broker</a:t>
            </a:r>
            <a:r>
              <a:rPr lang="en"/>
              <a:t>: O que é?</a:t>
            </a:r>
            <a:endParaRPr/>
          </a:p>
        </p:txBody>
      </p:sp>
      <p:sp>
        <p:nvSpPr>
          <p:cNvPr id="178" name="Google Shape;178;p20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Sistema gestor de mensagens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Utiliza um protocolo para comunicar produtor e consumidor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Tipos de mensagens:</a:t>
            </a:r>
            <a:endParaRPr/>
          </a:p>
          <a:p>
            <a:pPr indent="-298450" lvl="1" marL="13716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Request-Reply</a:t>
            </a:r>
            <a:endParaRPr/>
          </a:p>
          <a:p>
            <a:pPr indent="-298450" lvl="1" marL="13716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Mensagem: Ação</a:t>
            </a:r>
            <a:endParaRPr/>
          </a:p>
          <a:p>
            <a:pPr indent="-298450" lvl="1" marL="13716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Evento: Comunicado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2350" y="850925"/>
            <a:ext cx="142875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1"/>
          <p:cNvSpPr txBox="1"/>
          <p:nvPr>
            <p:ph type="title"/>
          </p:nvPr>
        </p:nvSpPr>
        <p:spPr>
          <a:xfrm>
            <a:off x="819150" y="3787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Mensagem</a:t>
            </a:r>
            <a:endParaRPr/>
          </a:p>
        </p:txBody>
      </p:sp>
      <p:pic>
        <p:nvPicPr>
          <p:cNvPr id="185" name="Google Shape;18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9573" y="960175"/>
            <a:ext cx="2062975" cy="346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2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Evento</a:t>
            </a:r>
            <a:endParaRPr/>
          </a:p>
        </p:txBody>
      </p:sp>
      <p:pic>
        <p:nvPicPr>
          <p:cNvPr id="191" name="Google Shape;19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7999" y="845600"/>
            <a:ext cx="4810107" cy="388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3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Resultado</a:t>
            </a:r>
            <a:endParaRPr/>
          </a:p>
        </p:txBody>
      </p:sp>
      <p:pic>
        <p:nvPicPr>
          <p:cNvPr id="197" name="Google Shape;19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7675" y="242725"/>
            <a:ext cx="5056175" cy="4658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Experiências</a:t>
            </a:r>
            <a:endParaRPr/>
          </a:p>
        </p:txBody>
      </p:sp>
      <p:sp>
        <p:nvSpPr>
          <p:cNvPr id="203" name="Google Shape;203;p2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 Principal (regras de negócio principais): Monolito (Backend for Frontend)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8225" y="2388825"/>
            <a:ext cx="2369875" cy="236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Experiências - Padrões</a:t>
            </a:r>
            <a:endParaRPr/>
          </a:p>
        </p:txBody>
      </p:sp>
      <p:sp>
        <p:nvSpPr>
          <p:cNvPr id="210" name="Google Shape;210;p25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Onboarding: DOCUMENTAÇÃO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Code Review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Padronização de código (dialeto)</a:t>
            </a:r>
            <a:endParaRPr/>
          </a:p>
        </p:txBody>
      </p:sp>
      <p:pic>
        <p:nvPicPr>
          <p:cNvPr id="211" name="Google Shape;21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18050"/>
            <a:ext cx="3844375" cy="4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6"/>
          <p:cNvSpPr txBox="1"/>
          <p:nvPr>
            <p:ph type="title"/>
          </p:nvPr>
        </p:nvSpPr>
        <p:spPr>
          <a:xfrm>
            <a:off x="819150" y="363338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Experiências - Padrões API</a:t>
            </a:r>
            <a:endParaRPr/>
          </a:p>
        </p:txBody>
      </p:sp>
      <p:sp>
        <p:nvSpPr>
          <p:cNvPr id="217" name="Google Shape;217;p26"/>
          <p:cNvSpPr txBox="1"/>
          <p:nvPr>
            <p:ph idx="1" type="body"/>
          </p:nvPr>
        </p:nvSpPr>
        <p:spPr>
          <a:xfrm>
            <a:off x="819150" y="13477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Gerador de apis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COMMONS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" y="2863450"/>
            <a:ext cx="19050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8597" y="2974422"/>
            <a:ext cx="1683050" cy="168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 txBox="1"/>
          <p:nvPr>
            <p:ph type="title"/>
          </p:nvPr>
        </p:nvSpPr>
        <p:spPr>
          <a:xfrm>
            <a:off x="819150" y="494618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Experiencias - Gestão de erros</a:t>
            </a:r>
            <a:endParaRPr/>
          </a:p>
        </p:txBody>
      </p:sp>
      <p:sp>
        <p:nvSpPr>
          <p:cNvPr id="225" name="Google Shape;225;p27"/>
          <p:cNvSpPr txBox="1"/>
          <p:nvPr>
            <p:ph idx="1" type="body"/>
          </p:nvPr>
        </p:nvSpPr>
        <p:spPr>
          <a:xfrm>
            <a:off x="819150" y="13477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TraceID único por fluxo de mensagem (Zipkin)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Gestão de erros em filas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Sistema centralizador de logs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325" y="2922973"/>
            <a:ext cx="2025275" cy="168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2425" y="2922975"/>
            <a:ext cx="1687725" cy="168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2647" y="2922972"/>
            <a:ext cx="1687725" cy="168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8"/>
          <p:cNvSpPr txBox="1"/>
          <p:nvPr>
            <p:ph type="title"/>
          </p:nvPr>
        </p:nvSpPr>
        <p:spPr>
          <a:xfrm>
            <a:off x="262200" y="483827"/>
            <a:ext cx="86196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Problemas ainda não resolvidos </a:t>
            </a:r>
            <a:r>
              <a:rPr lang="en"/>
              <a:t>- </a:t>
            </a:r>
            <a:r>
              <a:rPr lang="en"/>
              <a:t>Desenvolvimento</a:t>
            </a:r>
            <a:endParaRPr/>
          </a:p>
        </p:txBody>
      </p:sp>
      <p:sp>
        <p:nvSpPr>
          <p:cNvPr id="234" name="Google Shape;234;p28"/>
          <p:cNvSpPr txBox="1"/>
          <p:nvPr>
            <p:ph idx="1" type="body"/>
          </p:nvPr>
        </p:nvSpPr>
        <p:spPr>
          <a:xfrm>
            <a:off x="819150" y="16416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Concorrência (Ambientes)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Visibilidade do fluxo geral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Reprodução de bugs localmente</a:t>
            </a:r>
            <a:endParaRPr/>
          </a:p>
        </p:txBody>
      </p:sp>
      <p:pic>
        <p:nvPicPr>
          <p:cNvPr id="235" name="Google Shape;23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363" y="3157638"/>
            <a:ext cx="1743075" cy="141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5750" y="3157651"/>
            <a:ext cx="1908151" cy="134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41975" y="3099153"/>
            <a:ext cx="1536224" cy="1536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9"/>
          <p:cNvSpPr txBox="1"/>
          <p:nvPr>
            <p:ph type="title"/>
          </p:nvPr>
        </p:nvSpPr>
        <p:spPr>
          <a:xfrm>
            <a:off x="423275" y="845600"/>
            <a:ext cx="7901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Problemas ainda não resolvidos - Produção</a:t>
            </a:r>
            <a:endParaRPr/>
          </a:p>
        </p:txBody>
      </p:sp>
      <p:sp>
        <p:nvSpPr>
          <p:cNvPr id="243" name="Google Shape;243;p29"/>
          <p:cNvSpPr txBox="1"/>
          <p:nvPr>
            <p:ph idx="1" type="body"/>
          </p:nvPr>
        </p:nvSpPr>
        <p:spPr>
          <a:xfrm>
            <a:off x="819150" y="15843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Métricas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Priorização de mensagens por fonte (QoS)</a:t>
            </a:r>
            <a:endParaRPr/>
          </a:p>
        </p:txBody>
      </p:sp>
      <p:pic>
        <p:nvPicPr>
          <p:cNvPr id="244" name="Google Shape;24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8626" y="2655150"/>
            <a:ext cx="1514775" cy="227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4276" y="2748650"/>
            <a:ext cx="2533875" cy="169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0"/>
          <p:cNvSpPr txBox="1"/>
          <p:nvPr>
            <p:ph idx="1" type="body"/>
          </p:nvPr>
        </p:nvSpPr>
        <p:spPr>
          <a:xfrm>
            <a:off x="2966575" y="389900"/>
            <a:ext cx="30468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Muito obrigado!</a:t>
            </a:r>
            <a:endParaRPr sz="24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/>
              <a:t>Perguntas?</a:t>
            </a:r>
            <a:endParaRPr sz="2400"/>
          </a:p>
        </p:txBody>
      </p:sp>
      <p:sp>
        <p:nvSpPr>
          <p:cNvPr id="251" name="Google Shape;251;p30"/>
          <p:cNvSpPr txBox="1"/>
          <p:nvPr/>
        </p:nvSpPr>
        <p:spPr>
          <a:xfrm>
            <a:off x="925675" y="2791000"/>
            <a:ext cx="2305500" cy="12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Kim Escobar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kim.ae09@gmail.com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kim.escobar@cwi.com.br</a:t>
            </a:r>
            <a:endParaRPr/>
          </a:p>
        </p:txBody>
      </p:sp>
      <p:sp>
        <p:nvSpPr>
          <p:cNvPr id="252" name="Google Shape;252;p30"/>
          <p:cNvSpPr txBox="1"/>
          <p:nvPr/>
        </p:nvSpPr>
        <p:spPr>
          <a:xfrm>
            <a:off x="5664775" y="2791000"/>
            <a:ext cx="2965800" cy="12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Lucas </a:t>
            </a:r>
            <a:r>
              <a:rPr lang="en"/>
              <a:t>Damaceno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lucaskdamaceno@gmail.com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lucas.damaceno@cwi.com.br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